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Arimo" panose="020B0604020202020204" pitchFamily="34" charset="0"/>
      <p:regular r:id="rId22"/>
    </p:embeddedFont>
    <p:embeddedFont>
      <p:font typeface="Arimo Bold" panose="020B0704020202020204" pitchFamily="34" charset="0"/>
      <p:regular r:id="rId23"/>
    </p:embeddedFont>
    <p:embeddedFont>
      <p:font typeface="Arimo Bold Italics" panose="020B0704020202090204" pitchFamily="34" charset="0"/>
      <p:regular r:id="rId24"/>
    </p:embeddedFont>
    <p:embeddedFont>
      <p:font typeface="Arimo Italics" panose="020B0604020202090204" pitchFamily="34" charset="0"/>
      <p:regular r:id="rId25"/>
    </p:embeddedFont>
    <p:embeddedFont>
      <p:font typeface="Open Sans" panose="02000000000000000000" pitchFamily="2" charset="0"/>
      <p:regular r:id="rId26"/>
    </p:embeddedFont>
    <p:embeddedFont>
      <p:font typeface="Open Sans Bold" panose="020B0806030504020204" pitchFamily="34" charset="0"/>
      <p:regular r:id="rId27"/>
    </p:embeddedFont>
    <p:embeddedFont>
      <p:font typeface="Open Sans Bold Italics" panose="020B0806030504020204" pitchFamily="34" charset="0"/>
      <p:regular r:id="rId28"/>
    </p:embeddedFont>
    <p:embeddedFont>
      <p:font typeface="Open Sans Italics" panose="020B0606030504020204" pitchFamily="34" charset="0"/>
      <p:regular r:id="rId29"/>
    </p:embeddedFont>
    <p:embeddedFont>
      <p:font typeface="Poppins" panose="020B0502040504020204" pitchFamily="34" charset="0"/>
      <p:regular r:id="rId30"/>
    </p:embeddedFont>
    <p:embeddedFont>
      <p:font typeface="Poppins Bold" pitchFamily="2" charset="0"/>
      <p:regular r:id="rId31"/>
    </p:embeddedFont>
    <p:embeddedFont>
      <p:font typeface="Poppins Bold Italics" pitchFamily="2" charset="0"/>
      <p:regular r:id="rId32"/>
    </p:embeddedFont>
    <p:embeddedFont>
      <p:font typeface="Poppins Italics" pitchFamily="2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font" Target="fonts/font5.fntdata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34" Type="http://schemas.openxmlformats.org/officeDocument/2006/relationships/presProps" Target="presProp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font" Target="fonts/font4.fntdata" /><Relationship Id="rId33" Type="http://schemas.openxmlformats.org/officeDocument/2006/relationships/font" Target="fonts/font12.fntdata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font" Target="fonts/font8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font" Target="fonts/font3.fntdata" /><Relationship Id="rId32" Type="http://schemas.openxmlformats.org/officeDocument/2006/relationships/font" Target="fonts/font11.fntdata" /><Relationship Id="rId37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font" Target="fonts/font2.fntdata" /><Relationship Id="rId28" Type="http://schemas.openxmlformats.org/officeDocument/2006/relationships/font" Target="fonts/font7.fntdata" /><Relationship Id="rId36" Type="http://schemas.openxmlformats.org/officeDocument/2006/relationships/theme" Target="theme/theme1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font" Target="fonts/font10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font" Target="fonts/font1.fntdata" /><Relationship Id="rId27" Type="http://schemas.openxmlformats.org/officeDocument/2006/relationships/font" Target="fonts/font6.fntdata" /><Relationship Id="rId30" Type="http://schemas.openxmlformats.org/officeDocument/2006/relationships/font" Target="fonts/font9.fntdata" /><Relationship Id="rId35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 /><Relationship Id="rId3" Type="http://schemas.openxmlformats.org/officeDocument/2006/relationships/image" Target="../media/image2.svg" /><Relationship Id="rId7" Type="http://schemas.openxmlformats.org/officeDocument/2006/relationships/image" Target="../media/image10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9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2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7" Type="http://schemas.openxmlformats.org/officeDocument/2006/relationships/image" Target="../media/image14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3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5.jpeg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6.png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7.png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jpe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6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7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8.jpe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894315" y="1042057"/>
            <a:ext cx="14499370" cy="348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6500">
                <a:solidFill>
                  <a:srgbClr val="171616"/>
                </a:solidFill>
                <a:latin typeface="Poppins Bold"/>
              </a:rPr>
              <a:t>EV CHARGING DEMAND PREDICTION</a:t>
            </a:r>
          </a:p>
          <a:p>
            <a:pPr algn="ctr">
              <a:lnSpc>
                <a:spcPts val="9100"/>
              </a:lnSpc>
              <a:spcBef>
                <a:spcPct val="0"/>
              </a:spcBef>
            </a:pPr>
            <a:r>
              <a:rPr lang="en-US" sz="6500">
                <a:solidFill>
                  <a:srgbClr val="171616"/>
                </a:solidFill>
                <a:latin typeface="Poppins Bold"/>
              </a:rPr>
              <a:t>USING MACHINE LEARNING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68069" y="6172833"/>
            <a:ext cx="4656942" cy="1128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171616"/>
                </a:solidFill>
                <a:latin typeface="Poppins"/>
              </a:rPr>
              <a:t>Subject : B.Tech Project  </a:t>
            </a:r>
          </a:p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171616"/>
                </a:solidFill>
                <a:latin typeface="Poppins"/>
              </a:rPr>
              <a:t>Course Code : EE17106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77302" y="8460740"/>
            <a:ext cx="5033296" cy="1128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u="sng">
                <a:solidFill>
                  <a:srgbClr val="171616"/>
                </a:solidFill>
                <a:latin typeface="Poppins Bold"/>
              </a:rPr>
              <a:t>Project Supervisor</a:t>
            </a:r>
            <a:r>
              <a:rPr lang="en-US" sz="3200">
                <a:solidFill>
                  <a:srgbClr val="171616"/>
                </a:solidFill>
                <a:latin typeface="Poppins"/>
              </a:rPr>
              <a:t> -</a:t>
            </a:r>
          </a:p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171616"/>
                </a:solidFill>
                <a:latin typeface="Poppins"/>
              </a:rPr>
              <a:t>Dr. Navneet Kumar Singh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428134" y="7377430"/>
            <a:ext cx="6196255" cy="2252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u="sng">
                <a:solidFill>
                  <a:srgbClr val="171616"/>
                </a:solidFill>
                <a:latin typeface="Poppins"/>
              </a:rPr>
              <a:t>Presented By</a:t>
            </a:r>
            <a:r>
              <a:rPr lang="en-US" sz="3200">
                <a:solidFill>
                  <a:srgbClr val="171616"/>
                </a:solidFill>
                <a:latin typeface="Poppins"/>
              </a:rPr>
              <a:t>- </a:t>
            </a:r>
            <a:r>
              <a:rPr lang="en-US" sz="3200">
                <a:solidFill>
                  <a:srgbClr val="171616"/>
                </a:solidFill>
                <a:latin typeface="Poppins Bold"/>
              </a:rPr>
              <a:t>Group 3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171616"/>
                </a:solidFill>
                <a:latin typeface="Poppins"/>
              </a:rPr>
              <a:t>Chirag Srivastava (20202030)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171616"/>
                </a:solidFill>
                <a:latin typeface="Poppins"/>
              </a:rPr>
              <a:t>Shreshtha Gupta (20206050)</a:t>
            </a:r>
          </a:p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171616"/>
                </a:solidFill>
                <a:latin typeface="Poppins"/>
              </a:rPr>
              <a:t>Sandeep Oraon (20202072)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856799" y="3055465"/>
            <a:ext cx="3992958" cy="1101506"/>
          </a:xfrm>
          <a:custGeom>
            <a:avLst/>
            <a:gdLst/>
            <a:ahLst/>
            <a:cxnLst/>
            <a:rect l="l" t="t" r="r" b="b"/>
            <a:pathLst>
              <a:path w="3992958" h="1101506">
                <a:moveTo>
                  <a:pt x="0" y="0"/>
                </a:moveTo>
                <a:lnTo>
                  <a:pt x="3992958" y="0"/>
                </a:lnTo>
                <a:lnTo>
                  <a:pt x="3992958" y="1101506"/>
                </a:lnTo>
                <a:lnTo>
                  <a:pt x="0" y="11015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524071" y="4720961"/>
            <a:ext cx="3480833" cy="1307246"/>
          </a:xfrm>
          <a:custGeom>
            <a:avLst/>
            <a:gdLst/>
            <a:ahLst/>
            <a:cxnLst/>
            <a:rect l="l" t="t" r="r" b="b"/>
            <a:pathLst>
              <a:path w="3480833" h="1307246">
                <a:moveTo>
                  <a:pt x="0" y="0"/>
                </a:moveTo>
                <a:lnTo>
                  <a:pt x="3480833" y="0"/>
                </a:lnTo>
                <a:lnTo>
                  <a:pt x="3480833" y="1307246"/>
                </a:lnTo>
                <a:lnTo>
                  <a:pt x="0" y="130724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060831" y="6590182"/>
            <a:ext cx="5996445" cy="1141071"/>
          </a:xfrm>
          <a:custGeom>
            <a:avLst/>
            <a:gdLst/>
            <a:ahLst/>
            <a:cxnLst/>
            <a:rect l="l" t="t" r="r" b="b"/>
            <a:pathLst>
              <a:path w="5996445" h="1141071">
                <a:moveTo>
                  <a:pt x="0" y="0"/>
                </a:moveTo>
                <a:lnTo>
                  <a:pt x="5996445" y="0"/>
                </a:lnTo>
                <a:lnTo>
                  <a:pt x="5996445" y="1141071"/>
                </a:lnTo>
                <a:lnTo>
                  <a:pt x="0" y="114107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55700" y="1569121"/>
            <a:ext cx="15782569" cy="79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99"/>
              </a:lnSpc>
            </a:pPr>
            <a:r>
              <a:rPr lang="en-US" sz="3999">
                <a:solidFill>
                  <a:srgbClr val="171616"/>
                </a:solidFill>
                <a:latin typeface="Poppins"/>
              </a:rPr>
              <a:t>The models are evaluated by the following metrics: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55700" y="3090806"/>
            <a:ext cx="9668372" cy="79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74749" lvl="1" indent="-742950">
              <a:lnSpc>
                <a:spcPts val="6399"/>
              </a:lnSpc>
              <a:buFont typeface="+mj-lt"/>
              <a:buAutoNum type="arabicPeriod"/>
            </a:pPr>
            <a:r>
              <a:rPr lang="en-US" sz="3999">
                <a:solidFill>
                  <a:srgbClr val="171616"/>
                </a:solidFill>
                <a:latin typeface="Poppins"/>
              </a:rPr>
              <a:t> Mean Squared Error(MSE):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0667" y="4880871"/>
            <a:ext cx="9458437" cy="79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>
                <a:solidFill>
                  <a:srgbClr val="171616"/>
                </a:solidFill>
                <a:latin typeface="Poppins"/>
              </a:rPr>
              <a:t>   2. Root Mean Squared Error(RMSE):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31572" y="6570383"/>
            <a:ext cx="3393717" cy="79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>
                <a:solidFill>
                  <a:srgbClr val="171616"/>
                </a:solidFill>
                <a:latin typeface="Poppins"/>
              </a:rPr>
              <a:t>3. R Square: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746816" y="261021"/>
            <a:ext cx="12048483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18">
                <a:solidFill>
                  <a:srgbClr val="171616"/>
                </a:solidFill>
                <a:latin typeface="Poppins Bold"/>
              </a:rPr>
              <a:t>EVALUATION METRICS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400699" y="148216"/>
            <a:ext cx="11668719" cy="1210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80"/>
              </a:lnSpc>
            </a:pPr>
            <a:r>
              <a:rPr lang="en-US" sz="6700" spc="-113">
                <a:solidFill>
                  <a:srgbClr val="171616"/>
                </a:solidFill>
                <a:latin typeface="Poppins Bold"/>
              </a:rPr>
              <a:t>STACKED LSTM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18582" y="3832232"/>
            <a:ext cx="15850836" cy="5652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60"/>
              </a:lnSpc>
            </a:pPr>
            <a:endParaRPr/>
          </a:p>
          <a:p>
            <a:pPr>
              <a:lnSpc>
                <a:spcPts val="4960"/>
              </a:lnSpc>
            </a:pPr>
            <a:endParaRPr/>
          </a:p>
          <a:p>
            <a:pPr>
              <a:lnSpc>
                <a:spcPts val="4960"/>
              </a:lnSpc>
            </a:pPr>
            <a:endParaRPr/>
          </a:p>
          <a:p>
            <a:pPr>
              <a:lnSpc>
                <a:spcPts val="4960"/>
              </a:lnSpc>
            </a:pPr>
            <a:endParaRPr/>
          </a:p>
          <a:p>
            <a:pPr>
              <a:lnSpc>
                <a:spcPts val="4960"/>
              </a:lnSpc>
            </a:pPr>
            <a:r>
              <a:rPr lang="en-US" sz="3100">
                <a:solidFill>
                  <a:srgbClr val="171616"/>
                </a:solidFill>
                <a:latin typeface="Poppins"/>
              </a:rPr>
              <a:t>Stacked LSTM was used which contains four hidden LSTM layers one on top of another. The model building starts by creating a sequential model using Keras. Then we added the hidden LSTM layers to the model. Each layer had 50 units. A dropout layer was added to help in preventing overfitting. To update network weights iterative based on training data we used the Adam optimization.</a:t>
            </a:r>
          </a:p>
        </p:txBody>
      </p:sp>
      <p:sp>
        <p:nvSpPr>
          <p:cNvPr id="6" name="Freeform 6"/>
          <p:cNvSpPr/>
          <p:nvPr/>
        </p:nvSpPr>
        <p:spPr>
          <a:xfrm>
            <a:off x="4374346" y="1797922"/>
            <a:ext cx="8193080" cy="3913401"/>
          </a:xfrm>
          <a:custGeom>
            <a:avLst/>
            <a:gdLst/>
            <a:ahLst/>
            <a:cxnLst/>
            <a:rect l="l" t="t" r="r" b="b"/>
            <a:pathLst>
              <a:path w="8193080" h="3913401">
                <a:moveTo>
                  <a:pt x="0" y="0"/>
                </a:moveTo>
                <a:lnTo>
                  <a:pt x="8193080" y="0"/>
                </a:lnTo>
                <a:lnTo>
                  <a:pt x="8193080" y="3913401"/>
                </a:lnTo>
                <a:lnTo>
                  <a:pt x="0" y="39134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91009" y="3113231"/>
            <a:ext cx="7622482" cy="4665650"/>
          </a:xfrm>
          <a:custGeom>
            <a:avLst/>
            <a:gdLst/>
            <a:ahLst/>
            <a:cxnLst/>
            <a:rect l="l" t="t" r="r" b="b"/>
            <a:pathLst>
              <a:path w="7622482" h="4665650">
                <a:moveTo>
                  <a:pt x="0" y="0"/>
                </a:moveTo>
                <a:lnTo>
                  <a:pt x="7622483" y="0"/>
                </a:lnTo>
                <a:lnTo>
                  <a:pt x="7622483" y="4665650"/>
                </a:lnTo>
                <a:lnTo>
                  <a:pt x="0" y="46656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966927" y="2066497"/>
            <a:ext cx="7550227" cy="6759119"/>
          </a:xfrm>
          <a:custGeom>
            <a:avLst/>
            <a:gdLst/>
            <a:ahLst/>
            <a:cxnLst/>
            <a:rect l="l" t="t" r="r" b="b"/>
            <a:pathLst>
              <a:path w="7550227" h="6759119">
                <a:moveTo>
                  <a:pt x="0" y="0"/>
                </a:moveTo>
                <a:lnTo>
                  <a:pt x="7550227" y="0"/>
                </a:lnTo>
                <a:lnTo>
                  <a:pt x="7550227" y="6759118"/>
                </a:lnTo>
                <a:lnTo>
                  <a:pt x="0" y="675911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788212" y="307975"/>
            <a:ext cx="10173904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18">
                <a:solidFill>
                  <a:srgbClr val="171616"/>
                </a:solidFill>
                <a:latin typeface="Poppins Bold"/>
              </a:rPr>
              <a:t>RESULTS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06679" y="307975"/>
            <a:ext cx="10173904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18">
                <a:solidFill>
                  <a:srgbClr val="171616"/>
                </a:solidFill>
                <a:latin typeface="Poppins Bold"/>
              </a:rPr>
              <a:t>RESULTS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83872" y="2272291"/>
            <a:ext cx="16576601" cy="6365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2" lvl="1" indent="-377826">
              <a:lnSpc>
                <a:spcPts val="5600"/>
              </a:lnSpc>
              <a:buFont typeface="Arial"/>
              <a:buChar char="•"/>
            </a:pPr>
            <a:r>
              <a:rPr lang="en-US" sz="3500">
                <a:solidFill>
                  <a:srgbClr val="171616"/>
                </a:solidFill>
                <a:latin typeface="Poppins"/>
              </a:rPr>
              <a:t>The learning algorithm worked through the entire training dataset 60 times (Epoch), and the model weights were updated after each batch where the batch size is 20.</a:t>
            </a:r>
          </a:p>
          <a:p>
            <a:pPr marL="755652" lvl="1" indent="-377826">
              <a:lnSpc>
                <a:spcPts val="5600"/>
              </a:lnSpc>
              <a:buFont typeface="Arial"/>
              <a:buChar char="•"/>
            </a:pPr>
            <a:r>
              <a:rPr lang="en-US" sz="3500">
                <a:solidFill>
                  <a:srgbClr val="171616"/>
                </a:solidFill>
                <a:latin typeface="Poppins"/>
              </a:rPr>
              <a:t>The check after training was to compare the training loss against the validation loss. The result shows that the two values were low, and no overfitting was detected.</a:t>
            </a:r>
          </a:p>
          <a:p>
            <a:pPr marL="755652" lvl="1" indent="-377826">
              <a:lnSpc>
                <a:spcPts val="5600"/>
              </a:lnSpc>
              <a:buFont typeface="Arial"/>
              <a:buChar char="•"/>
            </a:pPr>
            <a:r>
              <a:rPr lang="en-US" sz="3500">
                <a:solidFill>
                  <a:srgbClr val="171616"/>
                </a:solidFill>
                <a:latin typeface="Poppins"/>
              </a:rPr>
              <a:t>The result has shown good results when applying the stacked LSTM for short-term predictions. The model was tested first on training, validation, and test datasets.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844661" y="559771"/>
            <a:ext cx="11040788" cy="5612401"/>
          </a:xfrm>
          <a:custGeom>
            <a:avLst/>
            <a:gdLst/>
            <a:ahLst/>
            <a:cxnLst/>
            <a:rect l="l" t="t" r="r" b="b"/>
            <a:pathLst>
              <a:path w="11040788" h="5612401">
                <a:moveTo>
                  <a:pt x="0" y="0"/>
                </a:moveTo>
                <a:lnTo>
                  <a:pt x="11040788" y="0"/>
                </a:lnTo>
                <a:lnTo>
                  <a:pt x="11040788" y="5612401"/>
                </a:lnTo>
                <a:lnTo>
                  <a:pt x="0" y="56124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623606" y="7005955"/>
            <a:ext cx="11040788" cy="2252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-54">
                <a:solidFill>
                  <a:srgbClr val="171616"/>
                </a:solidFill>
                <a:latin typeface="Poppins Bold"/>
              </a:rPr>
              <a:t> THE SELF-ATTENTION MECHANISM ALLOWS THE NETWORK TO LEARN HOW DIFFERENT PARTS OF THE SEQUENCE ARE RELATED TO EACH OTHER, EVEN IF THOSE PARTS ARE SEPARATED BY MANY TIME STEPS.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644517" y="2152627"/>
            <a:ext cx="10418844" cy="6632055"/>
          </a:xfrm>
          <a:custGeom>
            <a:avLst/>
            <a:gdLst/>
            <a:ahLst/>
            <a:cxnLst/>
            <a:rect l="l" t="t" r="r" b="b"/>
            <a:pathLst>
              <a:path w="10418844" h="6632055">
                <a:moveTo>
                  <a:pt x="0" y="0"/>
                </a:moveTo>
                <a:lnTo>
                  <a:pt x="10418844" y="0"/>
                </a:lnTo>
                <a:lnTo>
                  <a:pt x="10418844" y="6632055"/>
                </a:lnTo>
                <a:lnTo>
                  <a:pt x="0" y="66320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323729" y="307975"/>
            <a:ext cx="9641291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18">
                <a:solidFill>
                  <a:srgbClr val="171616"/>
                </a:solidFill>
                <a:latin typeface="Poppins Bold"/>
              </a:rPr>
              <a:t>TRANSFORMERS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069792" y="2207066"/>
            <a:ext cx="11301259" cy="6356958"/>
          </a:xfrm>
          <a:custGeom>
            <a:avLst/>
            <a:gdLst/>
            <a:ahLst/>
            <a:cxnLst/>
            <a:rect l="l" t="t" r="r" b="b"/>
            <a:pathLst>
              <a:path w="11301259" h="6356958">
                <a:moveTo>
                  <a:pt x="0" y="0"/>
                </a:moveTo>
                <a:lnTo>
                  <a:pt x="11301259" y="0"/>
                </a:lnTo>
                <a:lnTo>
                  <a:pt x="1130125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323729" y="307975"/>
            <a:ext cx="9641291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18">
                <a:solidFill>
                  <a:srgbClr val="171616"/>
                </a:solidFill>
                <a:latin typeface="Poppins Bold"/>
              </a:rPr>
              <a:t>TRANSFORMERS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343199" y="536036"/>
            <a:ext cx="14823663" cy="1260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800"/>
              </a:lnSpc>
            </a:pPr>
            <a:r>
              <a:rPr lang="en-US" sz="7000" spc="-119">
                <a:solidFill>
                  <a:srgbClr val="171616"/>
                </a:solidFill>
                <a:latin typeface="Poppins Bold"/>
              </a:rPr>
              <a:t>PROJECT WORK PLAN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30274" y="3253831"/>
            <a:ext cx="15827452" cy="626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09" lvl="1" indent="-410205">
              <a:lnSpc>
                <a:spcPts val="6079"/>
              </a:lnSpc>
              <a:buFont typeface="Arial"/>
              <a:buChar char="•"/>
            </a:pPr>
            <a:r>
              <a:rPr lang="en-US" sz="3799">
                <a:solidFill>
                  <a:srgbClr val="171616"/>
                </a:solidFill>
                <a:latin typeface="Poppins Bold"/>
              </a:rPr>
              <a:t>August:</a:t>
            </a:r>
            <a:r>
              <a:rPr lang="en-US" sz="3799">
                <a:solidFill>
                  <a:srgbClr val="171616"/>
                </a:solidFill>
                <a:latin typeface="Poppins"/>
              </a:rPr>
              <a:t> Select a problem statement, read previous works and solutions proposed.</a:t>
            </a:r>
          </a:p>
          <a:p>
            <a:pPr marL="820409" lvl="1" indent="-410205">
              <a:lnSpc>
                <a:spcPts val="6079"/>
              </a:lnSpc>
              <a:buFont typeface="Arial"/>
              <a:buChar char="•"/>
            </a:pPr>
            <a:r>
              <a:rPr lang="en-US" sz="3799">
                <a:solidFill>
                  <a:srgbClr val="171616"/>
                </a:solidFill>
                <a:latin typeface="Poppins Bold"/>
              </a:rPr>
              <a:t>September</a:t>
            </a:r>
            <a:r>
              <a:rPr lang="en-US" sz="3799">
                <a:solidFill>
                  <a:srgbClr val="171616"/>
                </a:solidFill>
                <a:latin typeface="Poppins"/>
              </a:rPr>
              <a:t>: Data gathering, exploring, preprocessing and model selections.</a:t>
            </a:r>
          </a:p>
          <a:p>
            <a:pPr marL="820409" lvl="1" indent="-410205">
              <a:lnSpc>
                <a:spcPts val="6079"/>
              </a:lnSpc>
              <a:buFont typeface="Arial"/>
              <a:buChar char="•"/>
            </a:pPr>
            <a:r>
              <a:rPr lang="en-US" sz="3799">
                <a:solidFill>
                  <a:srgbClr val="171616"/>
                </a:solidFill>
                <a:latin typeface="Poppins Bold"/>
              </a:rPr>
              <a:t>October</a:t>
            </a:r>
            <a:r>
              <a:rPr lang="en-US" sz="3799">
                <a:solidFill>
                  <a:srgbClr val="171616"/>
                </a:solidFill>
                <a:latin typeface="Poppins"/>
              </a:rPr>
              <a:t>: Training and tune the forecasting models and work exploring advanced modern models.</a:t>
            </a:r>
          </a:p>
          <a:p>
            <a:pPr marL="841999" lvl="1" indent="-420999">
              <a:lnSpc>
                <a:spcPts val="6239"/>
              </a:lnSpc>
              <a:buFont typeface="Arial"/>
              <a:buChar char="•"/>
            </a:pPr>
            <a:r>
              <a:rPr lang="en-US" sz="3899">
                <a:solidFill>
                  <a:srgbClr val="171616"/>
                </a:solidFill>
                <a:latin typeface="Poppins Bold"/>
              </a:rPr>
              <a:t>November</a:t>
            </a:r>
            <a:r>
              <a:rPr lang="en-US" sz="3899">
                <a:solidFill>
                  <a:srgbClr val="171616"/>
                </a:solidFill>
                <a:latin typeface="Poppins"/>
              </a:rPr>
              <a:t>: Evaluate and comparing the models and identifying the best solution.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82831" y="2139407"/>
            <a:ext cx="6172200" cy="819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  <a:spcBef>
                <a:spcPct val="0"/>
              </a:spcBef>
            </a:pPr>
            <a:r>
              <a:rPr lang="en-US" sz="4500" spc="-76">
                <a:solidFill>
                  <a:srgbClr val="FFFFFF"/>
                </a:solidFill>
                <a:latin typeface="Poppins Bold"/>
              </a:rPr>
              <a:t>AUGUST  - NOVEMBER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99958" y="366415"/>
            <a:ext cx="4888085" cy="1143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92"/>
              </a:lnSpc>
            </a:pPr>
            <a:r>
              <a:rPr lang="en-US" sz="6351" spc="-107">
                <a:solidFill>
                  <a:srgbClr val="171616"/>
                </a:solidFill>
                <a:latin typeface="Poppins Bold"/>
              </a:rPr>
              <a:t>REFERENCES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9113" y="2685826"/>
            <a:ext cx="16729774" cy="6753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0585" lvl="1" indent="-514350">
              <a:lnSpc>
                <a:spcPts val="5280"/>
              </a:lnSpc>
              <a:buFont typeface="+mj-lt"/>
              <a:buAutoNum type="arabicPeriod"/>
            </a:pPr>
            <a:r>
              <a:rPr lang="en-US" sz="3300">
                <a:solidFill>
                  <a:srgbClr val="171616"/>
                </a:solidFill>
                <a:latin typeface="Poppins"/>
              </a:rPr>
              <a:t>Prediction of EV Charging Behavior Using Machine Learning by SAKIB SHAHRIAR published August, 2021</a:t>
            </a:r>
          </a:p>
          <a:p>
            <a:pPr marL="870585" lvl="1" indent="-514350">
              <a:lnSpc>
                <a:spcPts val="5280"/>
              </a:lnSpc>
              <a:buFont typeface="+mj-lt"/>
              <a:buAutoNum type="arabicPeriod"/>
            </a:pPr>
            <a:r>
              <a:rPr lang="en-US" sz="3300">
                <a:solidFill>
                  <a:srgbClr val="171616"/>
                </a:solidFill>
                <a:latin typeface="Poppins"/>
              </a:rPr>
              <a:t> Electricity Consumption &amp; Prediction using Machine Learning ModelsArticle · June 2020 by Swati Sucharita Barik and Sasmita Nayak</a:t>
            </a:r>
          </a:p>
          <a:p>
            <a:pPr marL="870585" lvl="1" indent="-514350">
              <a:lnSpc>
                <a:spcPts val="5280"/>
              </a:lnSpc>
              <a:buFont typeface="+mj-lt"/>
              <a:buAutoNum type="arabicPeriod"/>
            </a:pPr>
            <a:r>
              <a:rPr lang="en-US" sz="3300">
                <a:solidFill>
                  <a:srgbClr val="171616"/>
                </a:solidFill>
                <a:latin typeface="Poppins"/>
              </a:rPr>
              <a:t>Z. Xu, ``Forecasting electric vehicle arrival &amp; departure time on UCSDcampus using support vector machines,'' Ph.D. dissertation, Dept. EngSci., Appl. Ocean Sci., UC San Diego, San Diego, CA, USA, 2017.</a:t>
            </a:r>
          </a:p>
          <a:p>
            <a:pPr marL="870585" lvl="1" indent="-514350">
              <a:lnSpc>
                <a:spcPts val="5280"/>
              </a:lnSpc>
              <a:buFont typeface="+mj-lt"/>
              <a:buAutoNum type="arabicPeriod"/>
            </a:pPr>
            <a:r>
              <a:rPr lang="en-US" sz="3300">
                <a:solidFill>
                  <a:srgbClr val="171616"/>
                </a:solidFill>
                <a:latin typeface="Poppins"/>
              </a:rPr>
              <a:t>Agnihotri, N. (n.d.). Classification of machine learning algorithms. Re-trieved from engineersgarage.com: https://www.engineersgarage.com/machine-learning-algorithms-classification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99958" y="366415"/>
            <a:ext cx="4888085" cy="1143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92"/>
              </a:lnSpc>
            </a:pPr>
            <a:r>
              <a:rPr lang="en-US" sz="6351" spc="-107">
                <a:solidFill>
                  <a:srgbClr val="171616"/>
                </a:solidFill>
                <a:latin typeface="Poppins Bold"/>
              </a:rPr>
              <a:t>REFERENCES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5476" y="2549596"/>
            <a:ext cx="16729774" cy="743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5280"/>
              </a:lnSpc>
              <a:buFont typeface="+mj-lt"/>
              <a:buAutoNum type="arabicPeriod"/>
            </a:pPr>
            <a:endParaRPr dirty="0"/>
          </a:p>
          <a:p>
            <a:pPr marL="356235" lvl="1">
              <a:lnSpc>
                <a:spcPts val="5280"/>
              </a:lnSpc>
            </a:pPr>
            <a:r>
              <a:rPr lang="en-GB" sz="3300" dirty="0">
                <a:solidFill>
                  <a:srgbClr val="171616"/>
                </a:solidFill>
                <a:latin typeface="Poppins"/>
              </a:rPr>
              <a:t>5. 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Olah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, C. (2015, August 27). Understanding LSTM Networks. Retrieved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fromcolah.github.io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: https://colah.github.io/posts/2015-08-Understanding-LSTMs/</a:t>
            </a:r>
          </a:p>
          <a:p>
            <a:pPr marL="356235" lvl="1">
              <a:lnSpc>
                <a:spcPts val="5280"/>
              </a:lnSpc>
            </a:pPr>
            <a:r>
              <a:rPr lang="en-GB" sz="3300" dirty="0">
                <a:solidFill>
                  <a:srgbClr val="171616"/>
                </a:solidFill>
                <a:latin typeface="Poppins"/>
              </a:rPr>
              <a:t>6.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 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Peixeiro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, M. (2019, August 7). The Complete Guide to Time Series Analysis         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ecastinfromtowardsdatascience.com:https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://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towardsdatascience.com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/the-complete-guide-to-time-series-analysis-</a:t>
            </a:r>
          </a:p>
          <a:p>
            <a:pPr marL="356235" lvl="1">
              <a:lnSpc>
                <a:spcPts val="5280"/>
              </a:lnSpc>
            </a:pPr>
            <a:r>
              <a:rPr lang="en-GB" sz="3300" dirty="0">
                <a:solidFill>
                  <a:srgbClr val="171616"/>
                </a:solidFill>
                <a:latin typeface="Poppins"/>
              </a:rPr>
              <a:t>7. 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 M.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Majidpour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, C.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Qiu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, P. Chu, R.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Gadh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, and H. R.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Pota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, ``Fast prediction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forsparse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 time series: Demand forecast of EV charging stations for cell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phoneapplications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,'' IEEE Trans. Ind. </a:t>
            </a:r>
            <a:r>
              <a:rPr lang="en-US" sz="3300" dirty="0" err="1">
                <a:solidFill>
                  <a:srgbClr val="171616"/>
                </a:solidFill>
                <a:latin typeface="Poppins"/>
              </a:rPr>
              <a:t>Informat</a:t>
            </a:r>
            <a:r>
              <a:rPr lang="en-US" sz="3300" dirty="0">
                <a:solidFill>
                  <a:srgbClr val="171616"/>
                </a:solidFill>
                <a:latin typeface="Poppins"/>
              </a:rPr>
              <a:t>., vol. 11, no. 1, pp. 242?250,Feb. 2015.</a:t>
            </a:r>
          </a:p>
          <a:p>
            <a:pPr marL="514350" indent="-514350">
              <a:lnSpc>
                <a:spcPts val="5280"/>
              </a:lnSpc>
              <a:buFont typeface="+mj-lt"/>
              <a:buAutoNum type="arabicPeriod"/>
            </a:pPr>
            <a:endParaRPr lang="en-US" sz="3300" dirty="0">
              <a:solidFill>
                <a:srgbClr val="171616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391114" y="885825"/>
            <a:ext cx="5505771" cy="1203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800"/>
              </a:lnSpc>
            </a:pPr>
            <a:r>
              <a:rPr lang="en-US" sz="7000" spc="-119">
                <a:solidFill>
                  <a:srgbClr val="071C42"/>
                </a:solidFill>
                <a:latin typeface="Open Sans Bold"/>
              </a:rPr>
              <a:t>CONTENTS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400186" y="2415632"/>
            <a:ext cx="8170298" cy="6054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67" lvl="1" indent="-453384">
              <a:lnSpc>
                <a:spcPts val="6719"/>
              </a:lnSpc>
              <a:buFont typeface="Arial"/>
              <a:buChar char="•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Motivation </a:t>
            </a:r>
          </a:p>
          <a:p>
            <a:pPr marL="906767" lvl="1" indent="-453384">
              <a:lnSpc>
                <a:spcPts val="6719"/>
              </a:lnSpc>
              <a:buFont typeface="Arial"/>
              <a:buChar char="•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Objective</a:t>
            </a:r>
          </a:p>
          <a:p>
            <a:pPr marL="906767" lvl="1" indent="-453384">
              <a:lnSpc>
                <a:spcPts val="6719"/>
              </a:lnSpc>
              <a:buFont typeface="Arial"/>
              <a:buChar char="•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Literature Survey</a:t>
            </a:r>
          </a:p>
          <a:p>
            <a:pPr marL="906767" lvl="1" indent="-453384">
              <a:lnSpc>
                <a:spcPts val="6719"/>
              </a:lnSpc>
              <a:buFont typeface="Arial"/>
              <a:buChar char="•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Proposed Work and Model</a:t>
            </a:r>
          </a:p>
          <a:p>
            <a:pPr marL="906767" lvl="1" indent="-453384">
              <a:lnSpc>
                <a:spcPts val="6719"/>
              </a:lnSpc>
              <a:buFont typeface="Arial"/>
              <a:buChar char="•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Results</a:t>
            </a:r>
          </a:p>
          <a:p>
            <a:pPr marL="906767" lvl="1" indent="-453384">
              <a:lnSpc>
                <a:spcPts val="6719"/>
              </a:lnSpc>
              <a:buFont typeface="Arial"/>
              <a:buChar char="•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Workplan</a:t>
            </a:r>
          </a:p>
          <a:p>
            <a:pPr marL="906767" lvl="1" indent="-453384">
              <a:lnSpc>
                <a:spcPts val="6719"/>
              </a:lnSpc>
              <a:buFont typeface="Arial"/>
              <a:buChar char="•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References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922159" y="4297363"/>
            <a:ext cx="6443683" cy="1454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00"/>
              </a:lnSpc>
            </a:pPr>
            <a:r>
              <a:rPr lang="en-US" sz="8000" spc="-136">
                <a:solidFill>
                  <a:srgbClr val="171616"/>
                </a:solidFill>
                <a:latin typeface="Poppins 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842774" y="1799875"/>
            <a:ext cx="9202436" cy="4601218"/>
          </a:xfrm>
          <a:custGeom>
            <a:avLst/>
            <a:gdLst/>
            <a:ahLst/>
            <a:cxnLst/>
            <a:rect l="l" t="t" r="r" b="b"/>
            <a:pathLst>
              <a:path w="9202436" h="4601218">
                <a:moveTo>
                  <a:pt x="0" y="0"/>
                </a:moveTo>
                <a:lnTo>
                  <a:pt x="9202437" y="0"/>
                </a:lnTo>
                <a:lnTo>
                  <a:pt x="9202437" y="4601219"/>
                </a:lnTo>
                <a:lnTo>
                  <a:pt x="0" y="46012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629318" y="148216"/>
            <a:ext cx="12658682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18">
                <a:solidFill>
                  <a:srgbClr val="171616"/>
                </a:solidFill>
                <a:latin typeface="Poppins Bold"/>
              </a:rPr>
              <a:t>MOTIVATION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98892" y="7098030"/>
            <a:ext cx="14490217" cy="2160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60"/>
              </a:lnSpc>
            </a:pPr>
            <a:r>
              <a:rPr lang="en-US" sz="3600">
                <a:solidFill>
                  <a:srgbClr val="171616"/>
                </a:solidFill>
                <a:latin typeface="Poppins"/>
              </a:rPr>
              <a:t>The adoption of electric vehicles (EVs) is growing rapidly, driven by environmental concerns and government incentives.</a:t>
            </a:r>
          </a:p>
          <a:p>
            <a:pPr>
              <a:lnSpc>
                <a:spcPts val="5760"/>
              </a:lnSpc>
            </a:pPr>
            <a:endParaRPr lang="en-US" sz="3600">
              <a:solidFill>
                <a:srgbClr val="171616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718214" y="1774459"/>
            <a:ext cx="7240445" cy="4601218"/>
          </a:xfrm>
          <a:custGeom>
            <a:avLst/>
            <a:gdLst/>
            <a:ahLst/>
            <a:cxnLst/>
            <a:rect l="l" t="t" r="r" b="b"/>
            <a:pathLst>
              <a:path w="7240445" h="4601218">
                <a:moveTo>
                  <a:pt x="0" y="0"/>
                </a:moveTo>
                <a:lnTo>
                  <a:pt x="7240445" y="0"/>
                </a:lnTo>
                <a:lnTo>
                  <a:pt x="7240445" y="4601218"/>
                </a:lnTo>
                <a:lnTo>
                  <a:pt x="0" y="46012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629318" y="148216"/>
            <a:ext cx="12658682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18">
                <a:solidFill>
                  <a:srgbClr val="171616"/>
                </a:solidFill>
                <a:latin typeface="Poppins Bold"/>
              </a:rPr>
              <a:t>MOTIVATION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98892" y="6204227"/>
            <a:ext cx="14490217" cy="3608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60"/>
              </a:lnSpc>
            </a:pPr>
            <a:endParaRPr/>
          </a:p>
          <a:p>
            <a:pPr>
              <a:lnSpc>
                <a:spcPts val="5760"/>
              </a:lnSpc>
            </a:pPr>
            <a:r>
              <a:rPr lang="en-US" sz="3600">
                <a:solidFill>
                  <a:srgbClr val="171616"/>
                </a:solidFill>
                <a:latin typeface="Poppins"/>
              </a:rPr>
              <a:t>To ensure that the grid can meet the growing demand for electricity from EVs, it is important to accurately predict the electricity required for charging EVs at charging stations.</a:t>
            </a:r>
          </a:p>
          <a:p>
            <a:pPr>
              <a:lnSpc>
                <a:spcPts val="5760"/>
              </a:lnSpc>
            </a:pPr>
            <a:endParaRPr lang="en-US" sz="3600">
              <a:solidFill>
                <a:srgbClr val="171616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162942" y="1135645"/>
            <a:ext cx="14823663" cy="1260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800"/>
              </a:lnSpc>
            </a:pPr>
            <a:r>
              <a:rPr lang="en-US" sz="7000" spc="-119">
                <a:solidFill>
                  <a:srgbClr val="171616"/>
                </a:solidFill>
                <a:latin typeface="Poppins Bold"/>
              </a:rPr>
              <a:t>                 OBJECTIVE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01894"/>
            <a:ext cx="15827452" cy="4360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0" lvl="1" indent="-388615">
              <a:lnSpc>
                <a:spcPts val="5759"/>
              </a:lnSpc>
              <a:buFont typeface="Arial"/>
              <a:buChar char="•"/>
            </a:pPr>
            <a:r>
              <a:rPr lang="en-US" sz="3599">
                <a:solidFill>
                  <a:srgbClr val="171616"/>
                </a:solidFill>
                <a:latin typeface="Poppins"/>
              </a:rPr>
              <a:t>Train a machine learning model on historical data of EV charging sessions and other factors to predict electricity demand at charging stations.</a:t>
            </a:r>
          </a:p>
          <a:p>
            <a:pPr marL="777230" lvl="1" indent="-388615">
              <a:lnSpc>
                <a:spcPts val="5759"/>
              </a:lnSpc>
              <a:buFont typeface="Arial"/>
              <a:buChar char="•"/>
            </a:pPr>
            <a:r>
              <a:rPr lang="en-US" sz="3599">
                <a:solidFill>
                  <a:srgbClr val="171616"/>
                </a:solidFill>
                <a:latin typeface="Poppins"/>
              </a:rPr>
              <a:t>Compare the performance of different machine learning algorithms to identify the best model for predicting electricity demand.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945163" y="1906517"/>
            <a:ext cx="9351721" cy="7840963"/>
          </a:xfrm>
          <a:custGeom>
            <a:avLst/>
            <a:gdLst/>
            <a:ahLst/>
            <a:cxnLst/>
            <a:rect l="l" t="t" r="r" b="b"/>
            <a:pathLst>
              <a:path w="9351721" h="7840963">
                <a:moveTo>
                  <a:pt x="0" y="0"/>
                </a:moveTo>
                <a:lnTo>
                  <a:pt x="9351722" y="0"/>
                </a:lnTo>
                <a:lnTo>
                  <a:pt x="9351722" y="7840962"/>
                </a:lnTo>
                <a:lnTo>
                  <a:pt x="0" y="78409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274403" y="188221"/>
            <a:ext cx="12658682" cy="1210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80"/>
              </a:lnSpc>
            </a:pPr>
            <a:r>
              <a:rPr lang="en-US" sz="6700" spc="-113">
                <a:solidFill>
                  <a:srgbClr val="171616"/>
                </a:solidFill>
                <a:latin typeface="Poppins Bold"/>
              </a:rPr>
              <a:t>LITERATURE SURVEY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763643" y="2203979"/>
            <a:ext cx="12760713" cy="5879043"/>
          </a:xfrm>
          <a:custGeom>
            <a:avLst/>
            <a:gdLst/>
            <a:ahLst/>
            <a:cxnLst/>
            <a:rect l="l" t="t" r="r" b="b"/>
            <a:pathLst>
              <a:path w="12760713" h="5879043">
                <a:moveTo>
                  <a:pt x="0" y="0"/>
                </a:moveTo>
                <a:lnTo>
                  <a:pt x="12760714" y="0"/>
                </a:lnTo>
                <a:lnTo>
                  <a:pt x="12760714" y="5879042"/>
                </a:lnTo>
                <a:lnTo>
                  <a:pt x="0" y="58790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959771" y="366415"/>
            <a:ext cx="9366977" cy="1143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92"/>
              </a:lnSpc>
            </a:pPr>
            <a:r>
              <a:rPr lang="en-US" sz="6351" spc="-107">
                <a:solidFill>
                  <a:srgbClr val="171616"/>
                </a:solidFill>
                <a:latin typeface="Poppins Bold"/>
              </a:rPr>
              <a:t> OUTLINE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107966" y="1171223"/>
            <a:ext cx="14823663" cy="1092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40"/>
              </a:lnSpc>
            </a:pPr>
            <a:r>
              <a:rPr lang="en-US" sz="6100" spc="-103">
                <a:solidFill>
                  <a:srgbClr val="171616"/>
                </a:solidFill>
                <a:latin typeface="Poppins Bold"/>
              </a:rPr>
              <a:t>VARIOUS PREDICTION APPROACHES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41745" y="3425862"/>
            <a:ext cx="15827452" cy="5130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199">
                <a:solidFill>
                  <a:srgbClr val="171616"/>
                </a:solidFill>
                <a:latin typeface="Poppins"/>
              </a:rPr>
              <a:t>We will work on the following approaches:</a:t>
            </a:r>
          </a:p>
          <a:p>
            <a:pPr marL="906767" lvl="1" indent="-453384">
              <a:lnSpc>
                <a:spcPts val="6719"/>
              </a:lnSpc>
              <a:buFont typeface="Arial"/>
              <a:buChar char="•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 Classical Machine Learning Algorithms</a:t>
            </a:r>
          </a:p>
          <a:p>
            <a:pPr marL="906767" lvl="1" indent="-453384">
              <a:lnSpc>
                <a:spcPts val="6719"/>
              </a:lnSpc>
              <a:buFont typeface="Arial"/>
              <a:buChar char="•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 Deep Learning </a:t>
            </a:r>
          </a:p>
          <a:p>
            <a:pPr marL="1813534" lvl="2" indent="-604511">
              <a:lnSpc>
                <a:spcPts val="6719"/>
              </a:lnSpc>
              <a:buFont typeface="Arial"/>
              <a:buChar char="⚬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Long Short-Term Memory (LSTM)</a:t>
            </a:r>
          </a:p>
          <a:p>
            <a:pPr marL="1813534" lvl="2" indent="-604511">
              <a:lnSpc>
                <a:spcPts val="6719"/>
              </a:lnSpc>
              <a:buFont typeface="Arial"/>
              <a:buChar char="⚬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Transformers</a:t>
            </a:r>
          </a:p>
          <a:p>
            <a:pPr marL="1813534" lvl="2" indent="-604511">
              <a:lnSpc>
                <a:spcPts val="6719"/>
              </a:lnSpc>
              <a:buFont typeface="Arial"/>
              <a:buChar char="⚬"/>
            </a:pPr>
            <a:r>
              <a:rPr lang="en-US" sz="4199">
                <a:solidFill>
                  <a:srgbClr val="171616"/>
                </a:solidFill>
                <a:latin typeface="Poppins"/>
              </a:rPr>
              <a:t>Hybrid Models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53278" y="2615657"/>
            <a:ext cx="10946941" cy="8896877"/>
          </a:xfrm>
          <a:custGeom>
            <a:avLst/>
            <a:gdLst/>
            <a:ahLst/>
            <a:cxnLst/>
            <a:rect l="l" t="t" r="r" b="b"/>
            <a:pathLst>
              <a:path w="10946941" h="8896877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243554" y="-1718684"/>
            <a:ext cx="5643741" cy="4114800"/>
          </a:xfrm>
          <a:custGeom>
            <a:avLst/>
            <a:gdLst/>
            <a:ahLst/>
            <a:cxnLst/>
            <a:rect l="l" t="t" r="r" b="b"/>
            <a:pathLst>
              <a:path w="5643741" h="4114800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55700" y="1717789"/>
            <a:ext cx="16576601" cy="7070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2" lvl="1" indent="-377826">
              <a:lnSpc>
                <a:spcPts val="5600"/>
              </a:lnSpc>
              <a:buFont typeface="Arial"/>
              <a:buChar char="•"/>
            </a:pPr>
            <a:r>
              <a:rPr lang="en-US" sz="3500">
                <a:solidFill>
                  <a:srgbClr val="171616"/>
                </a:solidFill>
                <a:latin typeface="Poppins"/>
              </a:rPr>
              <a:t> Random forest is a popular machine learning algorithm for prediction because it is robust to outliers and can handle non-linear relationships in the data. It is an ensemble learning algorithm, meaning that it combines the predictions of multiple decision trees to produce a final prediction. This makes it less likely to overfit the training data</a:t>
            </a:r>
          </a:p>
          <a:p>
            <a:pPr marL="755652" lvl="1" indent="-377826">
              <a:lnSpc>
                <a:spcPts val="5600"/>
              </a:lnSpc>
              <a:buFont typeface="Arial"/>
              <a:buChar char="•"/>
            </a:pPr>
            <a:r>
              <a:rPr lang="en-US" sz="3500">
                <a:solidFill>
                  <a:srgbClr val="171616"/>
                </a:solidFill>
                <a:latin typeface="Poppins"/>
              </a:rPr>
              <a:t>SVMs can also be used for prediction However, it is important to note that SVMs can be computationally expensive to train on large datasets. </a:t>
            </a:r>
          </a:p>
          <a:p>
            <a:pPr marL="755652" lvl="1" indent="-377826">
              <a:lnSpc>
                <a:spcPts val="5600"/>
              </a:lnSpc>
              <a:buFont typeface="Arial"/>
              <a:buChar char="•"/>
            </a:pPr>
            <a:r>
              <a:rPr lang="en-US" sz="3500">
                <a:solidFill>
                  <a:srgbClr val="171616"/>
                </a:solidFill>
                <a:latin typeface="Poppins"/>
              </a:rPr>
              <a:t>In general, random forest is a more robust and less computationally expensive choice for prediction than SVM.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96215" y="307975"/>
            <a:ext cx="14129373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18">
                <a:solidFill>
                  <a:srgbClr val="171616"/>
                </a:solidFill>
                <a:latin typeface="Poppins Bold"/>
              </a:rPr>
              <a:t>Machine Learning Models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PPT_final</dc:title>
  <cp:lastModifiedBy>Shreshtha Gupta</cp:lastModifiedBy>
  <cp:revision>3</cp:revision>
  <dcterms:created xsi:type="dcterms:W3CDTF">2006-08-16T00:00:00Z</dcterms:created>
  <dcterms:modified xsi:type="dcterms:W3CDTF">2023-10-11T06:24:31Z</dcterms:modified>
  <dc:identifier>DAFw3VU2vlg</dc:identifier>
</cp:coreProperties>
</file>

<file path=docProps/thumbnail.jpeg>
</file>